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15" d="100"/>
          <a:sy n="115" d="100"/>
        </p:scale>
        <p:origin x="31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CE5FE3D-76DD-45AA-ABD5-6855EBAC784C}" type="datetimeFigureOut">
              <a:rPr lang="en-GB" smtClean="0"/>
              <a:t>22/03/2021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3C7DB1-9952-49DD-92B6-B011CBF4648B}" type="slidenum">
              <a:rPr lang="en-GB" smtClean="0"/>
              <a:t>‹#›</a:t>
            </a:fld>
            <a:endParaRPr lang="en-GB"/>
          </a:p>
        </p:txBody>
      </p:sp>
    </p:spTree>
    <p:extLst>
      <p:ext uri="{BB962C8B-B14F-4D97-AF65-F5344CB8AC3E}">
        <p14:creationId xmlns:p14="http://schemas.microsoft.com/office/powerpoint/2010/main" val="2558753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CE5FE3D-76DD-45AA-ABD5-6855EBAC784C}" type="datetimeFigureOut">
              <a:rPr lang="en-GB" smtClean="0"/>
              <a:t>22/03/2021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3C7DB1-9952-49DD-92B6-B011CBF4648B}" type="slidenum">
              <a:rPr lang="en-GB" smtClean="0"/>
              <a:t>‹#›</a:t>
            </a:fld>
            <a:endParaRPr lang="en-GB"/>
          </a:p>
        </p:txBody>
      </p:sp>
    </p:spTree>
    <p:extLst>
      <p:ext uri="{BB962C8B-B14F-4D97-AF65-F5344CB8AC3E}">
        <p14:creationId xmlns:p14="http://schemas.microsoft.com/office/powerpoint/2010/main" val="3176710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CE5FE3D-76DD-45AA-ABD5-6855EBAC784C}" type="datetimeFigureOut">
              <a:rPr lang="en-GB" smtClean="0"/>
              <a:t>22/03/2021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3C7DB1-9952-49DD-92B6-B011CBF4648B}" type="slidenum">
              <a:rPr lang="en-GB" smtClean="0"/>
              <a:t>‹#›</a:t>
            </a:fld>
            <a:endParaRPr lang="en-GB"/>
          </a:p>
        </p:txBody>
      </p:sp>
    </p:spTree>
    <p:extLst>
      <p:ext uri="{BB962C8B-B14F-4D97-AF65-F5344CB8AC3E}">
        <p14:creationId xmlns:p14="http://schemas.microsoft.com/office/powerpoint/2010/main" val="1189754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CE5FE3D-76DD-45AA-ABD5-6855EBAC784C}" type="datetimeFigureOut">
              <a:rPr lang="en-GB" smtClean="0"/>
              <a:t>22/03/2021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3C7DB1-9952-49DD-92B6-B011CBF4648B}" type="slidenum">
              <a:rPr lang="en-GB" smtClean="0"/>
              <a:t>‹#›</a:t>
            </a:fld>
            <a:endParaRPr lang="en-GB"/>
          </a:p>
        </p:txBody>
      </p:sp>
    </p:spTree>
    <p:extLst>
      <p:ext uri="{BB962C8B-B14F-4D97-AF65-F5344CB8AC3E}">
        <p14:creationId xmlns:p14="http://schemas.microsoft.com/office/powerpoint/2010/main" val="2686186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CE5FE3D-76DD-45AA-ABD5-6855EBAC784C}" type="datetimeFigureOut">
              <a:rPr lang="en-GB" smtClean="0"/>
              <a:t>22/03/2021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73C7DB1-9952-49DD-92B6-B011CBF4648B}" type="slidenum">
              <a:rPr lang="en-GB" smtClean="0"/>
              <a:t>‹#›</a:t>
            </a:fld>
            <a:endParaRPr lang="en-GB"/>
          </a:p>
        </p:txBody>
      </p:sp>
    </p:spTree>
    <p:extLst>
      <p:ext uri="{BB962C8B-B14F-4D97-AF65-F5344CB8AC3E}">
        <p14:creationId xmlns:p14="http://schemas.microsoft.com/office/powerpoint/2010/main" val="3506560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CE5FE3D-76DD-45AA-ABD5-6855EBAC784C}" type="datetimeFigureOut">
              <a:rPr lang="en-GB" smtClean="0"/>
              <a:t>22/03/2021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73C7DB1-9952-49DD-92B6-B011CBF4648B}" type="slidenum">
              <a:rPr lang="en-GB" smtClean="0"/>
              <a:t>‹#›</a:t>
            </a:fld>
            <a:endParaRPr lang="en-GB"/>
          </a:p>
        </p:txBody>
      </p:sp>
    </p:spTree>
    <p:extLst>
      <p:ext uri="{BB962C8B-B14F-4D97-AF65-F5344CB8AC3E}">
        <p14:creationId xmlns:p14="http://schemas.microsoft.com/office/powerpoint/2010/main" val="2252104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CE5FE3D-76DD-45AA-ABD5-6855EBAC784C}" type="datetimeFigureOut">
              <a:rPr lang="en-GB" smtClean="0"/>
              <a:t>22/03/2021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73C7DB1-9952-49DD-92B6-B011CBF4648B}" type="slidenum">
              <a:rPr lang="en-GB" smtClean="0"/>
              <a:t>‹#›</a:t>
            </a:fld>
            <a:endParaRPr lang="en-GB"/>
          </a:p>
        </p:txBody>
      </p:sp>
    </p:spTree>
    <p:extLst>
      <p:ext uri="{BB962C8B-B14F-4D97-AF65-F5344CB8AC3E}">
        <p14:creationId xmlns:p14="http://schemas.microsoft.com/office/powerpoint/2010/main" val="3699824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CE5FE3D-76DD-45AA-ABD5-6855EBAC784C}" type="datetimeFigureOut">
              <a:rPr lang="en-GB" smtClean="0"/>
              <a:t>22/03/2021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73C7DB1-9952-49DD-92B6-B011CBF4648B}" type="slidenum">
              <a:rPr lang="en-GB" smtClean="0"/>
              <a:t>‹#›</a:t>
            </a:fld>
            <a:endParaRPr lang="en-GB"/>
          </a:p>
        </p:txBody>
      </p:sp>
    </p:spTree>
    <p:extLst>
      <p:ext uri="{BB962C8B-B14F-4D97-AF65-F5344CB8AC3E}">
        <p14:creationId xmlns:p14="http://schemas.microsoft.com/office/powerpoint/2010/main" val="3466092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E5FE3D-76DD-45AA-ABD5-6855EBAC784C}" type="datetimeFigureOut">
              <a:rPr lang="en-GB" smtClean="0"/>
              <a:t>22/03/2021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73C7DB1-9952-49DD-92B6-B011CBF4648B}" type="slidenum">
              <a:rPr lang="en-GB" smtClean="0"/>
              <a:t>‹#›</a:t>
            </a:fld>
            <a:endParaRPr lang="en-GB"/>
          </a:p>
        </p:txBody>
      </p:sp>
    </p:spTree>
    <p:extLst>
      <p:ext uri="{BB962C8B-B14F-4D97-AF65-F5344CB8AC3E}">
        <p14:creationId xmlns:p14="http://schemas.microsoft.com/office/powerpoint/2010/main" val="2307596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CE5FE3D-76DD-45AA-ABD5-6855EBAC784C}" type="datetimeFigureOut">
              <a:rPr lang="en-GB" smtClean="0"/>
              <a:t>22/03/2021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73C7DB1-9952-49DD-92B6-B011CBF4648B}" type="slidenum">
              <a:rPr lang="en-GB" smtClean="0"/>
              <a:t>‹#›</a:t>
            </a:fld>
            <a:endParaRPr lang="en-GB"/>
          </a:p>
        </p:txBody>
      </p:sp>
    </p:spTree>
    <p:extLst>
      <p:ext uri="{BB962C8B-B14F-4D97-AF65-F5344CB8AC3E}">
        <p14:creationId xmlns:p14="http://schemas.microsoft.com/office/powerpoint/2010/main" val="3512245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CE5FE3D-76DD-45AA-ABD5-6855EBAC784C}" type="datetimeFigureOut">
              <a:rPr lang="en-GB" smtClean="0"/>
              <a:t>22/03/2021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73C7DB1-9952-49DD-92B6-B011CBF4648B}" type="slidenum">
              <a:rPr lang="en-GB" smtClean="0"/>
              <a:t>‹#›</a:t>
            </a:fld>
            <a:endParaRPr lang="en-GB"/>
          </a:p>
        </p:txBody>
      </p:sp>
    </p:spTree>
    <p:extLst>
      <p:ext uri="{BB962C8B-B14F-4D97-AF65-F5344CB8AC3E}">
        <p14:creationId xmlns:p14="http://schemas.microsoft.com/office/powerpoint/2010/main" val="3850445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E5FE3D-76DD-45AA-ABD5-6855EBAC784C}" type="datetimeFigureOut">
              <a:rPr lang="en-GB" smtClean="0"/>
              <a:t>22/03/2021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3C7DB1-9952-49DD-92B6-B011CBF4648B}" type="slidenum">
              <a:rPr lang="en-GB" smtClean="0"/>
              <a:t>‹#›</a:t>
            </a:fld>
            <a:endParaRPr lang="en-GB"/>
          </a:p>
        </p:txBody>
      </p:sp>
    </p:spTree>
    <p:extLst>
      <p:ext uri="{BB962C8B-B14F-4D97-AF65-F5344CB8AC3E}">
        <p14:creationId xmlns:p14="http://schemas.microsoft.com/office/powerpoint/2010/main" val="1710427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gov.uk/guidance/maintaining-records-of-staff-customers-and-visitors-to-support-nhs-test-and-trace#information-to-collec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9799" y="490079"/>
            <a:ext cx="4093657" cy="1446550"/>
          </a:xfrm>
          <a:prstGeom prst="rect">
            <a:avLst/>
          </a:prstGeom>
          <a:noFill/>
        </p:spPr>
        <p:txBody>
          <a:bodyPr wrap="square" rtlCol="0">
            <a:spAutoFit/>
          </a:bodyPr>
          <a:lstStyle/>
          <a:p>
            <a:pPr algn="just"/>
            <a:r>
              <a:rPr lang="en-GB" sz="1100" dirty="0" smtClean="0"/>
              <a:t>The UK is currently experiencing a public health emergency as a result of the coronavirus (COVID-19) pandemic. It is therefore critical that all organised groups take a range of measures to keep everyone safe. The easing of social and economic lockdown measures following the COVID-19 outbreak is being supported by NHS Test and Trace. We are assisting by keeping a temporary record of visitors for 21 days, and assisting NHS Test and trade with requests for that data if needed. This could help contain clusters or outbreaks.</a:t>
            </a:r>
            <a:endParaRPr lang="en-GB" sz="1100" dirty="0"/>
          </a:p>
        </p:txBody>
      </p:sp>
      <p:sp>
        <p:nvSpPr>
          <p:cNvPr id="5" name="TextBox 4"/>
          <p:cNvSpPr txBox="1"/>
          <p:nvPr/>
        </p:nvSpPr>
        <p:spPr>
          <a:xfrm>
            <a:off x="937621" y="104070"/>
            <a:ext cx="2818015" cy="369332"/>
          </a:xfrm>
          <a:prstGeom prst="rect">
            <a:avLst/>
          </a:prstGeom>
          <a:noFill/>
        </p:spPr>
        <p:txBody>
          <a:bodyPr wrap="square" rtlCol="0">
            <a:spAutoFit/>
          </a:bodyPr>
          <a:lstStyle/>
          <a:p>
            <a:r>
              <a:rPr lang="en-GB" b="1" dirty="0" smtClean="0"/>
              <a:t>Test and Trace Information</a:t>
            </a:r>
            <a:endParaRPr lang="en-GB" b="1" dirty="0"/>
          </a:p>
        </p:txBody>
      </p:sp>
      <p:graphicFrame>
        <p:nvGraphicFramePr>
          <p:cNvPr id="7" name="Table 6"/>
          <p:cNvGraphicFramePr>
            <a:graphicFrameLocks noGrp="1"/>
          </p:cNvGraphicFramePr>
          <p:nvPr>
            <p:extLst>
              <p:ext uri="{D42A27DB-BD31-4B8C-83A1-F6EECF244321}">
                <p14:modId xmlns:p14="http://schemas.microsoft.com/office/powerpoint/2010/main" val="1377932550"/>
              </p:ext>
            </p:extLst>
          </p:nvPr>
        </p:nvGraphicFramePr>
        <p:xfrm>
          <a:off x="76947" y="2134193"/>
          <a:ext cx="11965086" cy="4594320"/>
        </p:xfrm>
        <a:graphic>
          <a:graphicData uri="http://schemas.openxmlformats.org/drawingml/2006/table">
            <a:tbl>
              <a:tblPr firstRow="1" bandRow="1">
                <a:tableStyleId>{5C22544A-7EE6-4342-B048-85BDC9FD1C3A}</a:tableStyleId>
              </a:tblPr>
              <a:tblGrid>
                <a:gridCol w="1709298">
                  <a:extLst>
                    <a:ext uri="{9D8B030D-6E8A-4147-A177-3AD203B41FA5}">
                      <a16:colId xmlns:a16="http://schemas.microsoft.com/office/drawing/2014/main" val="918138053"/>
                    </a:ext>
                  </a:extLst>
                </a:gridCol>
                <a:gridCol w="1709298">
                  <a:extLst>
                    <a:ext uri="{9D8B030D-6E8A-4147-A177-3AD203B41FA5}">
                      <a16:colId xmlns:a16="http://schemas.microsoft.com/office/drawing/2014/main" val="2790775841"/>
                    </a:ext>
                  </a:extLst>
                </a:gridCol>
                <a:gridCol w="1709298">
                  <a:extLst>
                    <a:ext uri="{9D8B030D-6E8A-4147-A177-3AD203B41FA5}">
                      <a16:colId xmlns:a16="http://schemas.microsoft.com/office/drawing/2014/main" val="2176580850"/>
                    </a:ext>
                  </a:extLst>
                </a:gridCol>
                <a:gridCol w="1709298">
                  <a:extLst>
                    <a:ext uri="{9D8B030D-6E8A-4147-A177-3AD203B41FA5}">
                      <a16:colId xmlns:a16="http://schemas.microsoft.com/office/drawing/2014/main" val="2850764240"/>
                    </a:ext>
                  </a:extLst>
                </a:gridCol>
                <a:gridCol w="1709298">
                  <a:extLst>
                    <a:ext uri="{9D8B030D-6E8A-4147-A177-3AD203B41FA5}">
                      <a16:colId xmlns:a16="http://schemas.microsoft.com/office/drawing/2014/main" val="3435546755"/>
                    </a:ext>
                  </a:extLst>
                </a:gridCol>
                <a:gridCol w="1709298">
                  <a:extLst>
                    <a:ext uri="{9D8B030D-6E8A-4147-A177-3AD203B41FA5}">
                      <a16:colId xmlns:a16="http://schemas.microsoft.com/office/drawing/2014/main" val="1917785141"/>
                    </a:ext>
                  </a:extLst>
                </a:gridCol>
                <a:gridCol w="1709298">
                  <a:extLst>
                    <a:ext uri="{9D8B030D-6E8A-4147-A177-3AD203B41FA5}">
                      <a16:colId xmlns:a16="http://schemas.microsoft.com/office/drawing/2014/main" val="2548188302"/>
                    </a:ext>
                  </a:extLst>
                </a:gridCol>
              </a:tblGrid>
              <a:tr h="0">
                <a:tc>
                  <a:txBody>
                    <a:bodyPr/>
                    <a:lstStyle/>
                    <a:p>
                      <a:pPr algn="ctr"/>
                      <a:r>
                        <a:rPr lang="en-GB" sz="1200" dirty="0" smtClean="0"/>
                        <a:t>Name</a:t>
                      </a:r>
                      <a:endParaRPr lang="en-GB" sz="1200" dirty="0"/>
                    </a:p>
                  </a:txBody>
                  <a:tcPr/>
                </a:tc>
                <a:tc>
                  <a:txBody>
                    <a:bodyPr/>
                    <a:lstStyle/>
                    <a:p>
                      <a:pPr algn="ctr"/>
                      <a:r>
                        <a:rPr lang="en-GB" sz="1200" dirty="0" smtClean="0"/>
                        <a:t>Contact Number</a:t>
                      </a:r>
                      <a:endParaRPr lang="en-GB" sz="1200" dirty="0"/>
                    </a:p>
                  </a:txBody>
                  <a:tcPr/>
                </a:tc>
                <a:tc>
                  <a:txBody>
                    <a:bodyPr/>
                    <a:lstStyle/>
                    <a:p>
                      <a:pPr algn="ctr"/>
                      <a:r>
                        <a:rPr lang="en-GB" sz="1200" dirty="0" smtClean="0"/>
                        <a:t>In attendance</a:t>
                      </a:r>
                      <a:endParaRPr lang="en-GB" sz="12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smtClean="0"/>
                        <a:t>In attendance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smtClean="0"/>
                        <a:t>In attendance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smtClean="0"/>
                        <a:t>In attendance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smtClean="0"/>
                        <a:t>In attendance</a:t>
                      </a:r>
                    </a:p>
                  </a:txBody>
                  <a:tcPr/>
                </a:tc>
                <a:extLst>
                  <a:ext uri="{0D108BD9-81ED-4DB2-BD59-A6C34878D82A}">
                    <a16:rowId xmlns:a16="http://schemas.microsoft.com/office/drawing/2014/main" val="3926259854"/>
                  </a:ext>
                </a:extLst>
              </a:tr>
              <a:tr h="288000">
                <a:tc>
                  <a:txBody>
                    <a:bodyPr/>
                    <a:lstStyle/>
                    <a:p>
                      <a:r>
                        <a:rPr lang="en-GB" sz="1100" i="1" dirty="0" err="1" smtClean="0"/>
                        <a:t>Eg</a:t>
                      </a:r>
                      <a:r>
                        <a:rPr lang="en-GB" sz="1100" i="1" dirty="0" smtClean="0"/>
                        <a:t>. Sarah Smith</a:t>
                      </a:r>
                      <a:endParaRPr lang="en-GB" sz="1100" i="1" dirty="0"/>
                    </a:p>
                  </a:txBody>
                  <a:tcPr/>
                </a:tc>
                <a:tc>
                  <a:txBody>
                    <a:bodyPr/>
                    <a:lstStyle/>
                    <a:p>
                      <a:r>
                        <a:rPr lang="en-GB" sz="1100" i="1" dirty="0" smtClean="0"/>
                        <a:t>01123 455 654</a:t>
                      </a:r>
                      <a:endParaRPr lang="en-GB" sz="1100" i="1" dirty="0"/>
                    </a:p>
                  </a:txBody>
                  <a:tcPr/>
                </a:tc>
                <a:tc>
                  <a:txBody>
                    <a:bodyPr/>
                    <a:lstStyle/>
                    <a:p>
                      <a:r>
                        <a:rPr lang="en-GB" sz="1100" i="1" dirty="0" smtClean="0"/>
                        <a:t>Sarah Smith</a:t>
                      </a:r>
                      <a:endParaRPr lang="en-GB" sz="1100" i="1" dirty="0"/>
                    </a:p>
                  </a:txBody>
                  <a:tcPr/>
                </a:tc>
                <a:tc>
                  <a:txBody>
                    <a:bodyPr/>
                    <a:lstStyle/>
                    <a:p>
                      <a:r>
                        <a:rPr lang="en-GB" sz="1100" i="1" dirty="0" smtClean="0"/>
                        <a:t>Alfie Smith</a:t>
                      </a:r>
                      <a:endParaRPr lang="en-GB" sz="1100" i="1" dirty="0"/>
                    </a:p>
                  </a:txBody>
                  <a:tcPr/>
                </a:tc>
                <a:tc>
                  <a:txBody>
                    <a:bodyPr/>
                    <a:lstStyle/>
                    <a:p>
                      <a:r>
                        <a:rPr lang="en-GB" sz="1100" i="1" dirty="0" smtClean="0"/>
                        <a:t>Eleanor Smith</a:t>
                      </a:r>
                      <a:endParaRPr lang="en-GB" sz="1100" i="1" dirty="0"/>
                    </a:p>
                  </a:txBody>
                  <a:tcPr/>
                </a:tc>
                <a:tc>
                  <a:txBody>
                    <a:bodyPr/>
                    <a:lstStyle/>
                    <a:p>
                      <a:r>
                        <a:rPr lang="en-GB" sz="1100" i="1" dirty="0" smtClean="0"/>
                        <a:t>Daisy Smith</a:t>
                      </a:r>
                      <a:endParaRPr lang="en-GB" sz="1100" i="1" dirty="0"/>
                    </a:p>
                  </a:txBody>
                  <a:tcPr/>
                </a:tc>
                <a:tc>
                  <a:txBody>
                    <a:bodyPr/>
                    <a:lstStyle/>
                    <a:p>
                      <a:endParaRPr lang="en-GB" sz="1100" i="1" dirty="0"/>
                    </a:p>
                  </a:txBody>
                  <a:tcPr/>
                </a:tc>
                <a:extLst>
                  <a:ext uri="{0D108BD9-81ED-4DB2-BD59-A6C34878D82A}">
                    <a16:rowId xmlns:a16="http://schemas.microsoft.com/office/drawing/2014/main" val="2150783917"/>
                  </a:ext>
                </a:extLst>
              </a:tr>
              <a:tr h="288000">
                <a:tc>
                  <a:txBody>
                    <a:bodyPr/>
                    <a:lstStyle/>
                    <a:p>
                      <a:endParaRPr lang="en-GB" sz="1100" dirty="0"/>
                    </a:p>
                  </a:txBody>
                  <a:tcPr/>
                </a:tc>
                <a:tc>
                  <a:txBody>
                    <a:bodyPr/>
                    <a:lstStyle/>
                    <a:p>
                      <a:endParaRPr lang="en-GB" sz="1100"/>
                    </a:p>
                  </a:txBody>
                  <a:tcPr/>
                </a:tc>
                <a:tc>
                  <a:txBody>
                    <a:bodyPr/>
                    <a:lstStyle/>
                    <a:p>
                      <a:endParaRPr lang="en-GB" sz="1100" dirty="0"/>
                    </a:p>
                  </a:txBody>
                  <a:tcPr/>
                </a:tc>
                <a:tc>
                  <a:txBody>
                    <a:bodyPr/>
                    <a:lstStyle/>
                    <a:p>
                      <a:endParaRPr lang="en-GB" sz="1100" dirty="0"/>
                    </a:p>
                  </a:txBody>
                  <a:tcPr/>
                </a:tc>
                <a:tc>
                  <a:txBody>
                    <a:bodyPr/>
                    <a:lstStyle/>
                    <a:p>
                      <a:endParaRPr lang="en-GB" sz="1100" dirty="0"/>
                    </a:p>
                  </a:txBody>
                  <a:tcPr/>
                </a:tc>
                <a:tc>
                  <a:txBody>
                    <a:bodyPr/>
                    <a:lstStyle/>
                    <a:p>
                      <a:endParaRPr lang="en-GB" sz="1100"/>
                    </a:p>
                  </a:txBody>
                  <a:tcPr/>
                </a:tc>
                <a:tc>
                  <a:txBody>
                    <a:bodyPr/>
                    <a:lstStyle/>
                    <a:p>
                      <a:endParaRPr lang="en-GB" sz="1100"/>
                    </a:p>
                  </a:txBody>
                  <a:tcPr/>
                </a:tc>
                <a:extLst>
                  <a:ext uri="{0D108BD9-81ED-4DB2-BD59-A6C34878D82A}">
                    <a16:rowId xmlns:a16="http://schemas.microsoft.com/office/drawing/2014/main" val="142023335"/>
                  </a:ext>
                </a:extLst>
              </a:tr>
              <a:tr h="288000">
                <a:tc>
                  <a:txBody>
                    <a:bodyPr/>
                    <a:lstStyle/>
                    <a:p>
                      <a:endParaRPr lang="en-GB" sz="1100"/>
                    </a:p>
                  </a:txBody>
                  <a:tcPr/>
                </a:tc>
                <a:tc>
                  <a:txBody>
                    <a:bodyPr/>
                    <a:lstStyle/>
                    <a:p>
                      <a:endParaRPr lang="en-GB" sz="1100" dirty="0"/>
                    </a:p>
                  </a:txBody>
                  <a:tcPr/>
                </a:tc>
                <a:tc>
                  <a:txBody>
                    <a:bodyPr/>
                    <a:lstStyle/>
                    <a:p>
                      <a:endParaRPr lang="en-GB" sz="1100"/>
                    </a:p>
                  </a:txBody>
                  <a:tcPr/>
                </a:tc>
                <a:tc>
                  <a:txBody>
                    <a:bodyPr/>
                    <a:lstStyle/>
                    <a:p>
                      <a:endParaRPr lang="en-GB" sz="1100"/>
                    </a:p>
                  </a:txBody>
                  <a:tcPr/>
                </a:tc>
                <a:tc>
                  <a:txBody>
                    <a:bodyPr/>
                    <a:lstStyle/>
                    <a:p>
                      <a:endParaRPr lang="en-GB" sz="1100"/>
                    </a:p>
                  </a:txBody>
                  <a:tcPr/>
                </a:tc>
                <a:tc>
                  <a:txBody>
                    <a:bodyPr/>
                    <a:lstStyle/>
                    <a:p>
                      <a:endParaRPr lang="en-GB" sz="1100" dirty="0"/>
                    </a:p>
                  </a:txBody>
                  <a:tcPr/>
                </a:tc>
                <a:tc>
                  <a:txBody>
                    <a:bodyPr/>
                    <a:lstStyle/>
                    <a:p>
                      <a:endParaRPr lang="en-GB" sz="1100"/>
                    </a:p>
                  </a:txBody>
                  <a:tcPr/>
                </a:tc>
                <a:extLst>
                  <a:ext uri="{0D108BD9-81ED-4DB2-BD59-A6C34878D82A}">
                    <a16:rowId xmlns:a16="http://schemas.microsoft.com/office/drawing/2014/main" val="1393731164"/>
                  </a:ext>
                </a:extLst>
              </a:tr>
              <a:tr h="288000">
                <a:tc>
                  <a:txBody>
                    <a:bodyPr/>
                    <a:lstStyle/>
                    <a:p>
                      <a:endParaRPr lang="en-GB" sz="1100"/>
                    </a:p>
                  </a:txBody>
                  <a:tcPr/>
                </a:tc>
                <a:tc>
                  <a:txBody>
                    <a:bodyPr/>
                    <a:lstStyle/>
                    <a:p>
                      <a:endParaRPr lang="en-GB" sz="1100" dirty="0"/>
                    </a:p>
                  </a:txBody>
                  <a:tcPr/>
                </a:tc>
                <a:tc>
                  <a:txBody>
                    <a:bodyPr/>
                    <a:lstStyle/>
                    <a:p>
                      <a:endParaRPr lang="en-GB" sz="1100"/>
                    </a:p>
                  </a:txBody>
                  <a:tcPr/>
                </a:tc>
                <a:tc>
                  <a:txBody>
                    <a:bodyPr/>
                    <a:lstStyle/>
                    <a:p>
                      <a:endParaRPr lang="en-GB" sz="1100"/>
                    </a:p>
                  </a:txBody>
                  <a:tcPr/>
                </a:tc>
                <a:tc>
                  <a:txBody>
                    <a:bodyPr/>
                    <a:lstStyle/>
                    <a:p>
                      <a:endParaRPr lang="en-GB" sz="1100"/>
                    </a:p>
                  </a:txBody>
                  <a:tcPr/>
                </a:tc>
                <a:tc>
                  <a:txBody>
                    <a:bodyPr/>
                    <a:lstStyle/>
                    <a:p>
                      <a:endParaRPr lang="en-GB" sz="1100" dirty="0"/>
                    </a:p>
                  </a:txBody>
                  <a:tcPr/>
                </a:tc>
                <a:tc>
                  <a:txBody>
                    <a:bodyPr/>
                    <a:lstStyle/>
                    <a:p>
                      <a:endParaRPr lang="en-GB" sz="1100"/>
                    </a:p>
                  </a:txBody>
                  <a:tcPr/>
                </a:tc>
                <a:extLst>
                  <a:ext uri="{0D108BD9-81ED-4DB2-BD59-A6C34878D82A}">
                    <a16:rowId xmlns:a16="http://schemas.microsoft.com/office/drawing/2014/main" val="1901038304"/>
                  </a:ext>
                </a:extLst>
              </a:tr>
              <a:tr h="288000">
                <a:tc>
                  <a:txBody>
                    <a:bodyPr/>
                    <a:lstStyle/>
                    <a:p>
                      <a:endParaRPr lang="en-GB" sz="1100" dirty="0"/>
                    </a:p>
                  </a:txBody>
                  <a:tcPr/>
                </a:tc>
                <a:tc>
                  <a:txBody>
                    <a:bodyPr/>
                    <a:lstStyle/>
                    <a:p>
                      <a:endParaRPr lang="en-GB" sz="1100"/>
                    </a:p>
                  </a:txBody>
                  <a:tcPr/>
                </a:tc>
                <a:tc>
                  <a:txBody>
                    <a:bodyPr/>
                    <a:lstStyle/>
                    <a:p>
                      <a:endParaRPr lang="en-GB" sz="1100"/>
                    </a:p>
                  </a:txBody>
                  <a:tcPr/>
                </a:tc>
                <a:tc>
                  <a:txBody>
                    <a:bodyPr/>
                    <a:lstStyle/>
                    <a:p>
                      <a:endParaRPr lang="en-GB" sz="1100"/>
                    </a:p>
                  </a:txBody>
                  <a:tcPr/>
                </a:tc>
                <a:tc>
                  <a:txBody>
                    <a:bodyPr/>
                    <a:lstStyle/>
                    <a:p>
                      <a:endParaRPr lang="en-GB" sz="1100"/>
                    </a:p>
                  </a:txBody>
                  <a:tcPr/>
                </a:tc>
                <a:tc>
                  <a:txBody>
                    <a:bodyPr/>
                    <a:lstStyle/>
                    <a:p>
                      <a:endParaRPr lang="en-GB" sz="1100" dirty="0"/>
                    </a:p>
                  </a:txBody>
                  <a:tcPr/>
                </a:tc>
                <a:tc>
                  <a:txBody>
                    <a:bodyPr/>
                    <a:lstStyle/>
                    <a:p>
                      <a:endParaRPr lang="en-GB" sz="1100" dirty="0"/>
                    </a:p>
                  </a:txBody>
                  <a:tcPr/>
                </a:tc>
                <a:extLst>
                  <a:ext uri="{0D108BD9-81ED-4DB2-BD59-A6C34878D82A}">
                    <a16:rowId xmlns:a16="http://schemas.microsoft.com/office/drawing/2014/main" val="3069258523"/>
                  </a:ext>
                </a:extLst>
              </a:tr>
              <a:tr h="288000">
                <a:tc>
                  <a:txBody>
                    <a:bodyPr/>
                    <a:lstStyle/>
                    <a:p>
                      <a:endParaRPr lang="en-GB" sz="1100"/>
                    </a:p>
                  </a:txBody>
                  <a:tcPr/>
                </a:tc>
                <a:tc>
                  <a:txBody>
                    <a:bodyPr/>
                    <a:lstStyle/>
                    <a:p>
                      <a:endParaRPr lang="en-GB" sz="1100"/>
                    </a:p>
                  </a:txBody>
                  <a:tcPr/>
                </a:tc>
                <a:tc>
                  <a:txBody>
                    <a:bodyPr/>
                    <a:lstStyle/>
                    <a:p>
                      <a:endParaRPr lang="en-GB" sz="1100" dirty="0"/>
                    </a:p>
                  </a:txBody>
                  <a:tcPr/>
                </a:tc>
                <a:tc>
                  <a:txBody>
                    <a:bodyPr/>
                    <a:lstStyle/>
                    <a:p>
                      <a:endParaRPr lang="en-GB" sz="1100"/>
                    </a:p>
                  </a:txBody>
                  <a:tcPr/>
                </a:tc>
                <a:tc>
                  <a:txBody>
                    <a:bodyPr/>
                    <a:lstStyle/>
                    <a:p>
                      <a:endParaRPr lang="en-GB" sz="1100"/>
                    </a:p>
                  </a:txBody>
                  <a:tcPr/>
                </a:tc>
                <a:tc>
                  <a:txBody>
                    <a:bodyPr/>
                    <a:lstStyle/>
                    <a:p>
                      <a:endParaRPr lang="en-GB" sz="1100"/>
                    </a:p>
                  </a:txBody>
                  <a:tcPr/>
                </a:tc>
                <a:tc>
                  <a:txBody>
                    <a:bodyPr/>
                    <a:lstStyle/>
                    <a:p>
                      <a:endParaRPr lang="en-GB" sz="1100" dirty="0"/>
                    </a:p>
                  </a:txBody>
                  <a:tcPr/>
                </a:tc>
                <a:extLst>
                  <a:ext uri="{0D108BD9-81ED-4DB2-BD59-A6C34878D82A}">
                    <a16:rowId xmlns:a16="http://schemas.microsoft.com/office/drawing/2014/main" val="4157441592"/>
                  </a:ext>
                </a:extLst>
              </a:tr>
              <a:tr h="288000">
                <a:tc>
                  <a:txBody>
                    <a:bodyPr/>
                    <a:lstStyle/>
                    <a:p>
                      <a:endParaRPr lang="en-GB" sz="1100"/>
                    </a:p>
                  </a:txBody>
                  <a:tcPr/>
                </a:tc>
                <a:tc>
                  <a:txBody>
                    <a:bodyPr/>
                    <a:lstStyle/>
                    <a:p>
                      <a:endParaRPr lang="en-GB" sz="1100"/>
                    </a:p>
                  </a:txBody>
                  <a:tcPr/>
                </a:tc>
                <a:tc>
                  <a:txBody>
                    <a:bodyPr/>
                    <a:lstStyle/>
                    <a:p>
                      <a:endParaRPr lang="en-GB" sz="1100"/>
                    </a:p>
                  </a:txBody>
                  <a:tcPr/>
                </a:tc>
                <a:tc>
                  <a:txBody>
                    <a:bodyPr/>
                    <a:lstStyle/>
                    <a:p>
                      <a:endParaRPr lang="en-GB" sz="1100"/>
                    </a:p>
                  </a:txBody>
                  <a:tcPr/>
                </a:tc>
                <a:tc>
                  <a:txBody>
                    <a:bodyPr/>
                    <a:lstStyle/>
                    <a:p>
                      <a:endParaRPr lang="en-GB" sz="1100"/>
                    </a:p>
                  </a:txBody>
                  <a:tcPr/>
                </a:tc>
                <a:tc>
                  <a:txBody>
                    <a:bodyPr/>
                    <a:lstStyle/>
                    <a:p>
                      <a:endParaRPr lang="en-GB" sz="1100"/>
                    </a:p>
                  </a:txBody>
                  <a:tcPr/>
                </a:tc>
                <a:tc>
                  <a:txBody>
                    <a:bodyPr/>
                    <a:lstStyle/>
                    <a:p>
                      <a:endParaRPr lang="en-GB" sz="1100" dirty="0"/>
                    </a:p>
                  </a:txBody>
                  <a:tcPr/>
                </a:tc>
                <a:extLst>
                  <a:ext uri="{0D108BD9-81ED-4DB2-BD59-A6C34878D82A}">
                    <a16:rowId xmlns:a16="http://schemas.microsoft.com/office/drawing/2014/main" val="1662366747"/>
                  </a:ext>
                </a:extLst>
              </a:tr>
              <a:tr h="288000">
                <a:tc>
                  <a:txBody>
                    <a:bodyPr/>
                    <a:lstStyle/>
                    <a:p>
                      <a:endParaRPr lang="en-GB" sz="1100"/>
                    </a:p>
                  </a:txBody>
                  <a:tcPr/>
                </a:tc>
                <a:tc>
                  <a:txBody>
                    <a:bodyPr/>
                    <a:lstStyle/>
                    <a:p>
                      <a:endParaRPr lang="en-GB" sz="1100"/>
                    </a:p>
                  </a:txBody>
                  <a:tcPr/>
                </a:tc>
                <a:tc>
                  <a:txBody>
                    <a:bodyPr/>
                    <a:lstStyle/>
                    <a:p>
                      <a:endParaRPr lang="en-GB" sz="1100"/>
                    </a:p>
                  </a:txBody>
                  <a:tcPr/>
                </a:tc>
                <a:tc>
                  <a:txBody>
                    <a:bodyPr/>
                    <a:lstStyle/>
                    <a:p>
                      <a:endParaRPr lang="en-GB" sz="1100" dirty="0"/>
                    </a:p>
                  </a:txBody>
                  <a:tcPr/>
                </a:tc>
                <a:tc>
                  <a:txBody>
                    <a:bodyPr/>
                    <a:lstStyle/>
                    <a:p>
                      <a:endParaRPr lang="en-GB" sz="1100"/>
                    </a:p>
                  </a:txBody>
                  <a:tcPr/>
                </a:tc>
                <a:tc>
                  <a:txBody>
                    <a:bodyPr/>
                    <a:lstStyle/>
                    <a:p>
                      <a:endParaRPr lang="en-GB" sz="1100"/>
                    </a:p>
                  </a:txBody>
                  <a:tcPr/>
                </a:tc>
                <a:tc>
                  <a:txBody>
                    <a:bodyPr/>
                    <a:lstStyle/>
                    <a:p>
                      <a:endParaRPr lang="en-GB" sz="1100" dirty="0"/>
                    </a:p>
                  </a:txBody>
                  <a:tcPr/>
                </a:tc>
                <a:extLst>
                  <a:ext uri="{0D108BD9-81ED-4DB2-BD59-A6C34878D82A}">
                    <a16:rowId xmlns:a16="http://schemas.microsoft.com/office/drawing/2014/main" val="3894969947"/>
                  </a:ext>
                </a:extLst>
              </a:tr>
              <a:tr h="288000">
                <a:tc>
                  <a:txBody>
                    <a:bodyPr/>
                    <a:lstStyle/>
                    <a:p>
                      <a:endParaRPr lang="en-GB" sz="1100"/>
                    </a:p>
                  </a:txBody>
                  <a:tcPr/>
                </a:tc>
                <a:tc>
                  <a:txBody>
                    <a:bodyPr/>
                    <a:lstStyle/>
                    <a:p>
                      <a:endParaRPr lang="en-GB" sz="1100"/>
                    </a:p>
                  </a:txBody>
                  <a:tcPr/>
                </a:tc>
                <a:tc>
                  <a:txBody>
                    <a:bodyPr/>
                    <a:lstStyle/>
                    <a:p>
                      <a:endParaRPr lang="en-GB" sz="1100"/>
                    </a:p>
                  </a:txBody>
                  <a:tcPr/>
                </a:tc>
                <a:tc>
                  <a:txBody>
                    <a:bodyPr/>
                    <a:lstStyle/>
                    <a:p>
                      <a:endParaRPr lang="en-GB" sz="1100" dirty="0"/>
                    </a:p>
                  </a:txBody>
                  <a:tcPr/>
                </a:tc>
                <a:tc>
                  <a:txBody>
                    <a:bodyPr/>
                    <a:lstStyle/>
                    <a:p>
                      <a:endParaRPr lang="en-GB" sz="1100" dirty="0"/>
                    </a:p>
                  </a:txBody>
                  <a:tcPr/>
                </a:tc>
                <a:tc>
                  <a:txBody>
                    <a:bodyPr/>
                    <a:lstStyle/>
                    <a:p>
                      <a:endParaRPr lang="en-GB" sz="1100"/>
                    </a:p>
                  </a:txBody>
                  <a:tcPr/>
                </a:tc>
                <a:tc>
                  <a:txBody>
                    <a:bodyPr/>
                    <a:lstStyle/>
                    <a:p>
                      <a:endParaRPr lang="en-GB" sz="1100" dirty="0"/>
                    </a:p>
                  </a:txBody>
                  <a:tcPr/>
                </a:tc>
                <a:extLst>
                  <a:ext uri="{0D108BD9-81ED-4DB2-BD59-A6C34878D82A}">
                    <a16:rowId xmlns:a16="http://schemas.microsoft.com/office/drawing/2014/main" val="762295895"/>
                  </a:ext>
                </a:extLst>
              </a:tr>
              <a:tr h="288000">
                <a:tc>
                  <a:txBody>
                    <a:bodyPr/>
                    <a:lstStyle/>
                    <a:p>
                      <a:endParaRPr lang="en-GB" sz="1100"/>
                    </a:p>
                  </a:txBody>
                  <a:tcPr/>
                </a:tc>
                <a:tc>
                  <a:txBody>
                    <a:bodyPr/>
                    <a:lstStyle/>
                    <a:p>
                      <a:endParaRPr lang="en-GB" sz="1100"/>
                    </a:p>
                  </a:txBody>
                  <a:tcPr/>
                </a:tc>
                <a:tc>
                  <a:txBody>
                    <a:bodyPr/>
                    <a:lstStyle/>
                    <a:p>
                      <a:endParaRPr lang="en-GB" sz="1100" dirty="0"/>
                    </a:p>
                  </a:txBody>
                  <a:tcPr/>
                </a:tc>
                <a:tc>
                  <a:txBody>
                    <a:bodyPr/>
                    <a:lstStyle/>
                    <a:p>
                      <a:endParaRPr lang="en-GB" sz="1100"/>
                    </a:p>
                  </a:txBody>
                  <a:tcPr/>
                </a:tc>
                <a:tc>
                  <a:txBody>
                    <a:bodyPr/>
                    <a:lstStyle/>
                    <a:p>
                      <a:endParaRPr lang="en-GB" sz="1100" dirty="0"/>
                    </a:p>
                  </a:txBody>
                  <a:tcPr/>
                </a:tc>
                <a:tc>
                  <a:txBody>
                    <a:bodyPr/>
                    <a:lstStyle/>
                    <a:p>
                      <a:endParaRPr lang="en-GB" sz="1100"/>
                    </a:p>
                  </a:txBody>
                  <a:tcPr/>
                </a:tc>
                <a:tc>
                  <a:txBody>
                    <a:bodyPr/>
                    <a:lstStyle/>
                    <a:p>
                      <a:endParaRPr lang="en-GB" sz="1100" dirty="0"/>
                    </a:p>
                  </a:txBody>
                  <a:tcPr/>
                </a:tc>
                <a:extLst>
                  <a:ext uri="{0D108BD9-81ED-4DB2-BD59-A6C34878D82A}">
                    <a16:rowId xmlns:a16="http://schemas.microsoft.com/office/drawing/2014/main" val="2626373856"/>
                  </a:ext>
                </a:extLst>
              </a:tr>
              <a:tr h="288000">
                <a:tc>
                  <a:txBody>
                    <a:bodyPr/>
                    <a:lstStyle/>
                    <a:p>
                      <a:endParaRPr lang="en-GB" sz="1100"/>
                    </a:p>
                  </a:txBody>
                  <a:tcPr/>
                </a:tc>
                <a:tc>
                  <a:txBody>
                    <a:bodyPr/>
                    <a:lstStyle/>
                    <a:p>
                      <a:endParaRPr lang="en-GB" sz="1100" dirty="0"/>
                    </a:p>
                  </a:txBody>
                  <a:tcPr/>
                </a:tc>
                <a:tc>
                  <a:txBody>
                    <a:bodyPr/>
                    <a:lstStyle/>
                    <a:p>
                      <a:endParaRPr lang="en-GB" sz="1100"/>
                    </a:p>
                  </a:txBody>
                  <a:tcPr/>
                </a:tc>
                <a:tc>
                  <a:txBody>
                    <a:bodyPr/>
                    <a:lstStyle/>
                    <a:p>
                      <a:endParaRPr lang="en-GB" sz="1100"/>
                    </a:p>
                  </a:txBody>
                  <a:tcPr/>
                </a:tc>
                <a:tc>
                  <a:txBody>
                    <a:bodyPr/>
                    <a:lstStyle/>
                    <a:p>
                      <a:endParaRPr lang="en-GB" sz="1100" dirty="0"/>
                    </a:p>
                  </a:txBody>
                  <a:tcPr/>
                </a:tc>
                <a:tc>
                  <a:txBody>
                    <a:bodyPr/>
                    <a:lstStyle/>
                    <a:p>
                      <a:endParaRPr lang="en-GB" sz="1100" dirty="0"/>
                    </a:p>
                  </a:txBody>
                  <a:tcPr/>
                </a:tc>
                <a:tc>
                  <a:txBody>
                    <a:bodyPr/>
                    <a:lstStyle/>
                    <a:p>
                      <a:endParaRPr lang="en-GB" sz="1100" dirty="0"/>
                    </a:p>
                  </a:txBody>
                  <a:tcPr/>
                </a:tc>
                <a:extLst>
                  <a:ext uri="{0D108BD9-81ED-4DB2-BD59-A6C34878D82A}">
                    <a16:rowId xmlns:a16="http://schemas.microsoft.com/office/drawing/2014/main" val="952787868"/>
                  </a:ext>
                </a:extLst>
              </a:tr>
              <a:tr h="288000">
                <a:tc>
                  <a:txBody>
                    <a:bodyPr/>
                    <a:lstStyle/>
                    <a:p>
                      <a:endParaRPr lang="en-GB" sz="1100"/>
                    </a:p>
                  </a:txBody>
                  <a:tcPr/>
                </a:tc>
                <a:tc>
                  <a:txBody>
                    <a:bodyPr/>
                    <a:lstStyle/>
                    <a:p>
                      <a:endParaRPr lang="en-GB" sz="1100"/>
                    </a:p>
                  </a:txBody>
                  <a:tcPr/>
                </a:tc>
                <a:tc>
                  <a:txBody>
                    <a:bodyPr/>
                    <a:lstStyle/>
                    <a:p>
                      <a:endParaRPr lang="en-GB" sz="1100"/>
                    </a:p>
                  </a:txBody>
                  <a:tcPr/>
                </a:tc>
                <a:tc>
                  <a:txBody>
                    <a:bodyPr/>
                    <a:lstStyle/>
                    <a:p>
                      <a:endParaRPr lang="en-GB" sz="1100"/>
                    </a:p>
                  </a:txBody>
                  <a:tcPr/>
                </a:tc>
                <a:tc>
                  <a:txBody>
                    <a:bodyPr/>
                    <a:lstStyle/>
                    <a:p>
                      <a:endParaRPr lang="en-GB" sz="1100" dirty="0"/>
                    </a:p>
                  </a:txBody>
                  <a:tcPr/>
                </a:tc>
                <a:tc>
                  <a:txBody>
                    <a:bodyPr/>
                    <a:lstStyle/>
                    <a:p>
                      <a:endParaRPr lang="en-GB" sz="1100" dirty="0"/>
                    </a:p>
                  </a:txBody>
                  <a:tcPr/>
                </a:tc>
                <a:tc>
                  <a:txBody>
                    <a:bodyPr/>
                    <a:lstStyle/>
                    <a:p>
                      <a:endParaRPr lang="en-GB" sz="1100" dirty="0"/>
                    </a:p>
                  </a:txBody>
                  <a:tcPr/>
                </a:tc>
                <a:extLst>
                  <a:ext uri="{0D108BD9-81ED-4DB2-BD59-A6C34878D82A}">
                    <a16:rowId xmlns:a16="http://schemas.microsoft.com/office/drawing/2014/main" val="2569102354"/>
                  </a:ext>
                </a:extLst>
              </a:tr>
              <a:tr h="288000">
                <a:tc>
                  <a:txBody>
                    <a:bodyPr/>
                    <a:lstStyle/>
                    <a:p>
                      <a:endParaRPr lang="en-GB" sz="1100"/>
                    </a:p>
                  </a:txBody>
                  <a:tcPr/>
                </a:tc>
                <a:tc>
                  <a:txBody>
                    <a:bodyPr/>
                    <a:lstStyle/>
                    <a:p>
                      <a:endParaRPr lang="en-GB" sz="1100"/>
                    </a:p>
                  </a:txBody>
                  <a:tcPr/>
                </a:tc>
                <a:tc>
                  <a:txBody>
                    <a:bodyPr/>
                    <a:lstStyle/>
                    <a:p>
                      <a:endParaRPr lang="en-GB" sz="1100"/>
                    </a:p>
                  </a:txBody>
                  <a:tcPr/>
                </a:tc>
                <a:tc>
                  <a:txBody>
                    <a:bodyPr/>
                    <a:lstStyle/>
                    <a:p>
                      <a:endParaRPr lang="en-GB" sz="1100"/>
                    </a:p>
                  </a:txBody>
                  <a:tcPr/>
                </a:tc>
                <a:tc>
                  <a:txBody>
                    <a:bodyPr/>
                    <a:lstStyle/>
                    <a:p>
                      <a:endParaRPr lang="en-GB" sz="1100" dirty="0"/>
                    </a:p>
                  </a:txBody>
                  <a:tcPr/>
                </a:tc>
                <a:tc>
                  <a:txBody>
                    <a:bodyPr/>
                    <a:lstStyle/>
                    <a:p>
                      <a:endParaRPr lang="en-GB" sz="1100" dirty="0"/>
                    </a:p>
                  </a:txBody>
                  <a:tcPr/>
                </a:tc>
                <a:tc>
                  <a:txBody>
                    <a:bodyPr/>
                    <a:lstStyle/>
                    <a:p>
                      <a:endParaRPr lang="en-GB" sz="1100" dirty="0"/>
                    </a:p>
                  </a:txBody>
                  <a:tcPr/>
                </a:tc>
                <a:extLst>
                  <a:ext uri="{0D108BD9-81ED-4DB2-BD59-A6C34878D82A}">
                    <a16:rowId xmlns:a16="http://schemas.microsoft.com/office/drawing/2014/main" val="746796553"/>
                  </a:ext>
                </a:extLst>
              </a:tr>
              <a:tr h="288000">
                <a:tc>
                  <a:txBody>
                    <a:bodyPr/>
                    <a:lstStyle/>
                    <a:p>
                      <a:endParaRPr lang="en-GB" sz="1100"/>
                    </a:p>
                  </a:txBody>
                  <a:tcPr/>
                </a:tc>
                <a:tc>
                  <a:txBody>
                    <a:bodyPr/>
                    <a:lstStyle/>
                    <a:p>
                      <a:endParaRPr lang="en-GB" sz="1100"/>
                    </a:p>
                  </a:txBody>
                  <a:tcPr/>
                </a:tc>
                <a:tc>
                  <a:txBody>
                    <a:bodyPr/>
                    <a:lstStyle/>
                    <a:p>
                      <a:endParaRPr lang="en-GB" sz="1100"/>
                    </a:p>
                  </a:txBody>
                  <a:tcPr/>
                </a:tc>
                <a:tc>
                  <a:txBody>
                    <a:bodyPr/>
                    <a:lstStyle/>
                    <a:p>
                      <a:endParaRPr lang="en-GB" sz="1100"/>
                    </a:p>
                  </a:txBody>
                  <a:tcPr/>
                </a:tc>
                <a:tc>
                  <a:txBody>
                    <a:bodyPr/>
                    <a:lstStyle/>
                    <a:p>
                      <a:endParaRPr lang="en-GB" sz="1100" dirty="0"/>
                    </a:p>
                  </a:txBody>
                  <a:tcPr/>
                </a:tc>
                <a:tc>
                  <a:txBody>
                    <a:bodyPr/>
                    <a:lstStyle/>
                    <a:p>
                      <a:endParaRPr lang="en-GB" sz="1100" dirty="0"/>
                    </a:p>
                  </a:txBody>
                  <a:tcPr/>
                </a:tc>
                <a:tc>
                  <a:txBody>
                    <a:bodyPr/>
                    <a:lstStyle/>
                    <a:p>
                      <a:endParaRPr lang="en-GB" sz="1100" dirty="0"/>
                    </a:p>
                  </a:txBody>
                  <a:tcPr/>
                </a:tc>
                <a:extLst>
                  <a:ext uri="{0D108BD9-81ED-4DB2-BD59-A6C34878D82A}">
                    <a16:rowId xmlns:a16="http://schemas.microsoft.com/office/drawing/2014/main" val="3365682178"/>
                  </a:ext>
                </a:extLst>
              </a:tr>
              <a:tr h="288000">
                <a:tc>
                  <a:txBody>
                    <a:bodyPr/>
                    <a:lstStyle/>
                    <a:p>
                      <a:endParaRPr lang="en-GB" sz="1100"/>
                    </a:p>
                  </a:txBody>
                  <a:tcPr/>
                </a:tc>
                <a:tc>
                  <a:txBody>
                    <a:bodyPr/>
                    <a:lstStyle/>
                    <a:p>
                      <a:endParaRPr lang="en-GB" sz="1100"/>
                    </a:p>
                  </a:txBody>
                  <a:tcPr/>
                </a:tc>
                <a:tc>
                  <a:txBody>
                    <a:bodyPr/>
                    <a:lstStyle/>
                    <a:p>
                      <a:endParaRPr lang="en-GB" sz="1100"/>
                    </a:p>
                  </a:txBody>
                  <a:tcPr/>
                </a:tc>
                <a:tc>
                  <a:txBody>
                    <a:bodyPr/>
                    <a:lstStyle/>
                    <a:p>
                      <a:endParaRPr lang="en-GB" sz="1100"/>
                    </a:p>
                  </a:txBody>
                  <a:tcPr/>
                </a:tc>
                <a:tc>
                  <a:txBody>
                    <a:bodyPr/>
                    <a:lstStyle/>
                    <a:p>
                      <a:endParaRPr lang="en-GB" sz="1100"/>
                    </a:p>
                  </a:txBody>
                  <a:tcPr/>
                </a:tc>
                <a:tc>
                  <a:txBody>
                    <a:bodyPr/>
                    <a:lstStyle/>
                    <a:p>
                      <a:endParaRPr lang="en-GB" sz="1100" dirty="0"/>
                    </a:p>
                  </a:txBody>
                  <a:tcPr/>
                </a:tc>
                <a:tc>
                  <a:txBody>
                    <a:bodyPr/>
                    <a:lstStyle/>
                    <a:p>
                      <a:endParaRPr lang="en-GB" sz="1100" dirty="0"/>
                    </a:p>
                  </a:txBody>
                  <a:tcPr/>
                </a:tc>
                <a:extLst>
                  <a:ext uri="{0D108BD9-81ED-4DB2-BD59-A6C34878D82A}">
                    <a16:rowId xmlns:a16="http://schemas.microsoft.com/office/drawing/2014/main" val="3166075860"/>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257402423"/>
              </p:ext>
            </p:extLst>
          </p:nvPr>
        </p:nvGraphicFramePr>
        <p:xfrm>
          <a:off x="4884013" y="809951"/>
          <a:ext cx="7158020" cy="1112520"/>
        </p:xfrm>
        <a:graphic>
          <a:graphicData uri="http://schemas.openxmlformats.org/drawingml/2006/table">
            <a:tbl>
              <a:tblPr firstRow="1" bandRow="1">
                <a:tableStyleId>{5940675A-B579-460E-94D1-54222C63F5DA}</a:tableStyleId>
              </a:tblPr>
              <a:tblGrid>
                <a:gridCol w="1502655">
                  <a:extLst>
                    <a:ext uri="{9D8B030D-6E8A-4147-A177-3AD203B41FA5}">
                      <a16:colId xmlns:a16="http://schemas.microsoft.com/office/drawing/2014/main" val="1213860054"/>
                    </a:ext>
                  </a:extLst>
                </a:gridCol>
                <a:gridCol w="2723322">
                  <a:extLst>
                    <a:ext uri="{9D8B030D-6E8A-4147-A177-3AD203B41FA5}">
                      <a16:colId xmlns:a16="http://schemas.microsoft.com/office/drawing/2014/main" val="1092275164"/>
                    </a:ext>
                  </a:extLst>
                </a:gridCol>
                <a:gridCol w="1321904">
                  <a:extLst>
                    <a:ext uri="{9D8B030D-6E8A-4147-A177-3AD203B41FA5}">
                      <a16:colId xmlns:a16="http://schemas.microsoft.com/office/drawing/2014/main" val="2461837380"/>
                    </a:ext>
                  </a:extLst>
                </a:gridCol>
                <a:gridCol w="1610139">
                  <a:extLst>
                    <a:ext uri="{9D8B030D-6E8A-4147-A177-3AD203B41FA5}">
                      <a16:colId xmlns:a16="http://schemas.microsoft.com/office/drawing/2014/main" val="3391836714"/>
                    </a:ext>
                  </a:extLst>
                </a:gridCol>
              </a:tblGrid>
              <a:tr h="370840">
                <a:tc>
                  <a:txBody>
                    <a:bodyPr/>
                    <a:lstStyle/>
                    <a:p>
                      <a:r>
                        <a:rPr lang="en-GB" sz="1200" dirty="0" smtClean="0"/>
                        <a:t>Venue Name</a:t>
                      </a:r>
                      <a:endParaRPr lang="en-GB" sz="1200" dirty="0"/>
                    </a:p>
                  </a:txBody>
                  <a:tcPr/>
                </a:tc>
                <a:tc>
                  <a:txBody>
                    <a:bodyPr/>
                    <a:lstStyle/>
                    <a:p>
                      <a:endParaRPr lang="en-GB" sz="1200" dirty="0"/>
                    </a:p>
                  </a:txBody>
                  <a:tcPr/>
                </a:tc>
                <a:tc>
                  <a:txBody>
                    <a:bodyPr/>
                    <a:lstStyle/>
                    <a:p>
                      <a:r>
                        <a:rPr lang="en-GB" sz="1200" dirty="0" smtClean="0"/>
                        <a:t>Start Time</a:t>
                      </a:r>
                      <a:endParaRPr lang="en-GB" sz="1200" dirty="0"/>
                    </a:p>
                  </a:txBody>
                  <a:tcPr/>
                </a:tc>
                <a:tc>
                  <a:txBody>
                    <a:bodyPr/>
                    <a:lstStyle/>
                    <a:p>
                      <a:endParaRPr lang="en-GB" sz="1200" dirty="0"/>
                    </a:p>
                  </a:txBody>
                  <a:tcPr/>
                </a:tc>
                <a:extLst>
                  <a:ext uri="{0D108BD9-81ED-4DB2-BD59-A6C34878D82A}">
                    <a16:rowId xmlns:a16="http://schemas.microsoft.com/office/drawing/2014/main" val="4127183470"/>
                  </a:ext>
                </a:extLst>
              </a:tr>
              <a:tr h="370840">
                <a:tc>
                  <a:txBody>
                    <a:bodyPr/>
                    <a:lstStyle/>
                    <a:p>
                      <a:r>
                        <a:rPr lang="en-GB" sz="1200" dirty="0" smtClean="0"/>
                        <a:t>Event Date</a:t>
                      </a:r>
                      <a:endParaRPr lang="en-GB" sz="1200" dirty="0"/>
                    </a:p>
                  </a:txBody>
                  <a:tcPr/>
                </a:tc>
                <a:tc>
                  <a:txBody>
                    <a:bodyPr/>
                    <a:lstStyle/>
                    <a:p>
                      <a:endParaRPr lang="en-GB" sz="1200" dirty="0"/>
                    </a:p>
                  </a:txBody>
                  <a:tcPr/>
                </a:tc>
                <a:tc>
                  <a:txBody>
                    <a:bodyPr/>
                    <a:lstStyle/>
                    <a:p>
                      <a:r>
                        <a:rPr lang="en-GB" sz="1200" dirty="0" smtClean="0"/>
                        <a:t>Finish Time</a:t>
                      </a:r>
                      <a:endParaRPr lang="en-GB" sz="1200" dirty="0"/>
                    </a:p>
                  </a:txBody>
                  <a:tcPr/>
                </a:tc>
                <a:tc>
                  <a:txBody>
                    <a:bodyPr/>
                    <a:lstStyle/>
                    <a:p>
                      <a:endParaRPr lang="en-GB" sz="1200"/>
                    </a:p>
                  </a:txBody>
                  <a:tcPr/>
                </a:tc>
                <a:extLst>
                  <a:ext uri="{0D108BD9-81ED-4DB2-BD59-A6C34878D82A}">
                    <a16:rowId xmlns:a16="http://schemas.microsoft.com/office/drawing/2014/main" val="1529656276"/>
                  </a:ext>
                </a:extLst>
              </a:tr>
              <a:tr h="370840">
                <a:tc>
                  <a:txBody>
                    <a:bodyPr/>
                    <a:lstStyle/>
                    <a:p>
                      <a:r>
                        <a:rPr lang="en-GB" sz="1200" dirty="0" smtClean="0"/>
                        <a:t>Register Taken By</a:t>
                      </a:r>
                      <a:endParaRPr lang="en-GB" sz="1200" dirty="0"/>
                    </a:p>
                  </a:txBody>
                  <a:tcPr/>
                </a:tc>
                <a:tc>
                  <a:txBody>
                    <a:bodyPr/>
                    <a:lstStyle/>
                    <a:p>
                      <a:endParaRPr lang="en-GB" sz="1200"/>
                    </a:p>
                  </a:txBody>
                  <a:tcPr/>
                </a:tc>
                <a:tc>
                  <a:txBody>
                    <a:bodyPr/>
                    <a:lstStyle/>
                    <a:p>
                      <a:r>
                        <a:rPr lang="en-GB" sz="1200" dirty="0" smtClean="0"/>
                        <a:t>Data destroyed on</a:t>
                      </a:r>
                      <a:endParaRPr lang="en-GB" sz="1200" dirty="0"/>
                    </a:p>
                  </a:txBody>
                  <a:tcPr/>
                </a:tc>
                <a:tc>
                  <a:txBody>
                    <a:bodyPr/>
                    <a:lstStyle/>
                    <a:p>
                      <a:endParaRPr lang="en-GB" sz="1200" dirty="0"/>
                    </a:p>
                  </a:txBody>
                  <a:tcPr/>
                </a:tc>
                <a:extLst>
                  <a:ext uri="{0D108BD9-81ED-4DB2-BD59-A6C34878D82A}">
                    <a16:rowId xmlns:a16="http://schemas.microsoft.com/office/drawing/2014/main" val="170887593"/>
                  </a:ext>
                </a:extLst>
              </a:tr>
            </a:tbl>
          </a:graphicData>
        </a:graphic>
      </p:graphicFrame>
      <p:sp>
        <p:nvSpPr>
          <p:cNvPr id="10" name="TextBox 9"/>
          <p:cNvSpPr txBox="1"/>
          <p:nvPr/>
        </p:nvSpPr>
        <p:spPr>
          <a:xfrm>
            <a:off x="5999856" y="228897"/>
            <a:ext cx="1530626" cy="369332"/>
          </a:xfrm>
          <a:prstGeom prst="rect">
            <a:avLst/>
          </a:prstGeom>
          <a:noFill/>
        </p:spPr>
        <p:txBody>
          <a:bodyPr wrap="square" rtlCol="0">
            <a:spAutoFit/>
          </a:bodyPr>
          <a:lstStyle/>
          <a:p>
            <a:r>
              <a:rPr lang="en-GB" dirty="0" smtClean="0"/>
              <a:t>Club Name</a:t>
            </a:r>
            <a:endParaRPr lang="en-GB" dirty="0"/>
          </a:p>
        </p:txBody>
      </p:sp>
      <p:cxnSp>
        <p:nvCxnSpPr>
          <p:cNvPr id="12" name="Straight Connector 11"/>
          <p:cNvCxnSpPr/>
          <p:nvPr/>
        </p:nvCxnSpPr>
        <p:spPr>
          <a:xfrm>
            <a:off x="7370643" y="516033"/>
            <a:ext cx="360790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87727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9513" y="1064333"/>
            <a:ext cx="12032974" cy="4946226"/>
          </a:xfrm>
          <a:prstGeom prst="rect">
            <a:avLst/>
          </a:prstGeom>
        </p:spPr>
        <p:txBody>
          <a:bodyPr wrap="square">
            <a:spAutoFit/>
          </a:bodyPr>
          <a:lstStyle/>
          <a:p>
            <a:pPr algn="just">
              <a:lnSpc>
                <a:spcPct val="107000"/>
              </a:lnSpc>
              <a:spcAft>
                <a:spcPts val="800"/>
              </a:spcAft>
            </a:pPr>
            <a:r>
              <a:rPr lang="en-GB" sz="1100" dirty="0" smtClean="0">
                <a:solidFill>
                  <a:srgbClr val="0B0C0C"/>
                </a:solidFill>
                <a:effectLst/>
                <a:latin typeface="Calibri" panose="020F0502020204030204" pitchFamily="34" charset="0"/>
                <a:ea typeface="Calibri" panose="020F0502020204030204" pitchFamily="34" charset="0"/>
                <a:cs typeface="Calibri" panose="020F0502020204030204" pitchFamily="34" charset="0"/>
              </a:rPr>
              <a:t>There is a higher risk of transmitting COVID-19 in premises where visitors spend a longer time in one place and potentially come into close contact with other people outside of their household. To manage this risk, </a:t>
            </a:r>
            <a:r>
              <a:rPr lang="en-GB" sz="1100" dirty="0" smtClean="0">
                <a:solidFill>
                  <a:srgbClr val="0B0C0C"/>
                </a:solidFill>
                <a:effectLst/>
                <a:latin typeface="Calibri" panose="020F0502020204030204" pitchFamily="34" charset="0"/>
                <a:ea typeface="Calibri" panose="020F0502020204030204" pitchFamily="34" charset="0"/>
                <a:cs typeface="Calibri" panose="020F0502020204030204" pitchFamily="34" charset="0"/>
              </a:rPr>
              <a:t>groups </a:t>
            </a:r>
            <a:r>
              <a:rPr lang="en-GB" sz="1100" dirty="0" smtClean="0">
                <a:solidFill>
                  <a:srgbClr val="0B0C0C"/>
                </a:solidFill>
                <a:effectLst/>
                <a:latin typeface="Calibri" panose="020F0502020204030204" pitchFamily="34" charset="0"/>
                <a:ea typeface="Calibri" panose="020F0502020204030204" pitchFamily="34" charset="0"/>
                <a:cs typeface="Calibri" panose="020F0502020204030204" pitchFamily="34" charset="0"/>
              </a:rPr>
              <a:t>such as this </a:t>
            </a:r>
            <a:r>
              <a:rPr lang="en-GB" sz="1100" dirty="0" smtClean="0">
                <a:solidFill>
                  <a:srgbClr val="0B0C0C"/>
                </a:solidFill>
                <a:effectLst/>
                <a:latin typeface="Calibri" panose="020F0502020204030204" pitchFamily="34" charset="0"/>
                <a:ea typeface="Calibri" panose="020F0502020204030204" pitchFamily="34" charset="0"/>
                <a:cs typeface="Calibri" panose="020F0502020204030204" pitchFamily="34" charset="0"/>
              </a:rPr>
              <a:t>Walk and Talk Club </a:t>
            </a:r>
            <a:r>
              <a:rPr lang="en-GB" sz="1100" dirty="0" smtClean="0">
                <a:solidFill>
                  <a:srgbClr val="0B0C0C"/>
                </a:solidFill>
                <a:effectLst/>
                <a:latin typeface="Calibri" panose="020F0502020204030204" pitchFamily="34" charset="0"/>
                <a:ea typeface="Calibri" panose="020F0502020204030204" pitchFamily="34" charset="0"/>
                <a:cs typeface="Calibri" panose="020F0502020204030204" pitchFamily="34" charset="0"/>
              </a:rPr>
              <a:t>have been requested to collect details and maintain records of staff, customers and visitors.</a:t>
            </a:r>
            <a:endParaRPr lang="en-GB"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100" b="1" dirty="0" smtClean="0">
                <a:effectLst/>
                <a:latin typeface="Calibri" panose="020F0502020204030204" pitchFamily="34" charset="0"/>
                <a:ea typeface="Calibri" panose="020F0502020204030204" pitchFamily="34" charset="0"/>
                <a:cs typeface="Calibri" panose="020F0502020204030204" pitchFamily="34" charset="0"/>
              </a:rPr>
              <a:t>What details need to be collected?</a:t>
            </a:r>
            <a:endParaRPr lang="en-GB"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100" dirty="0" smtClean="0">
                <a:effectLst/>
                <a:latin typeface="Calibri" panose="020F0502020204030204" pitchFamily="34" charset="0"/>
                <a:ea typeface="Calibri" panose="020F0502020204030204" pitchFamily="34" charset="0"/>
                <a:cs typeface="Calibri" panose="020F0502020204030204" pitchFamily="34" charset="0"/>
              </a:rPr>
              <a:t>Details to be collected start with </a:t>
            </a:r>
            <a:r>
              <a:rPr lang="en-GB" sz="1100" dirty="0" smtClean="0">
                <a:solidFill>
                  <a:srgbClr val="0B0C0C"/>
                </a:solidFill>
                <a:effectLst/>
                <a:latin typeface="Calibri" panose="020F0502020204030204" pitchFamily="34" charset="0"/>
                <a:ea typeface="Times New Roman" panose="02020603050405020304" pitchFamily="18" charset="0"/>
                <a:cs typeface="Calibri" panose="020F0502020204030204" pitchFamily="34" charset="0"/>
              </a:rPr>
              <a:t>the name of the visitor. If there is more than one person, then you can record the name of the ‘lead member’ of the group and the number of people in the group.  We then need:</a:t>
            </a:r>
            <a:endParaRPr lang="en-GB"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375"/>
              </a:spcAft>
              <a:buSzPts val="1000"/>
              <a:buFont typeface="Symbol" panose="05050102010706020507" pitchFamily="18" charset="2"/>
              <a:buChar char=""/>
              <a:tabLst>
                <a:tab pos="914400" algn="l"/>
              </a:tabLst>
            </a:pPr>
            <a:r>
              <a:rPr lang="en-GB" sz="1100" dirty="0" smtClean="0">
                <a:solidFill>
                  <a:srgbClr val="0B0C0C"/>
                </a:solidFill>
                <a:effectLst/>
                <a:latin typeface="Calibri" panose="020F0502020204030204" pitchFamily="34" charset="0"/>
                <a:ea typeface="Times New Roman" panose="02020603050405020304" pitchFamily="18" charset="0"/>
                <a:cs typeface="Calibri" panose="020F0502020204030204" pitchFamily="34" charset="0"/>
              </a:rPr>
              <a:t>a contact phone number for each customer or visitor, or for the lead member of a group of people, and</a:t>
            </a:r>
            <a:endParaRPr lang="en-GB"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lnSpc>
                <a:spcPct val="107000"/>
              </a:lnSpc>
              <a:spcAft>
                <a:spcPts val="375"/>
              </a:spcAft>
              <a:buSzPts val="1000"/>
              <a:buFont typeface="Symbol" panose="05050102010706020507" pitchFamily="18" charset="2"/>
              <a:buChar char=""/>
              <a:tabLst>
                <a:tab pos="914400" algn="l"/>
              </a:tabLst>
            </a:pPr>
            <a:r>
              <a:rPr lang="en-GB" sz="1100" dirty="0" smtClean="0">
                <a:solidFill>
                  <a:srgbClr val="0B0C0C"/>
                </a:solidFill>
                <a:effectLst/>
                <a:latin typeface="Calibri" panose="020F0502020204030204" pitchFamily="34" charset="0"/>
                <a:ea typeface="Times New Roman" panose="02020603050405020304" pitchFamily="18" charset="0"/>
                <a:cs typeface="Calibri" panose="020F0502020204030204" pitchFamily="34" charset="0"/>
              </a:rPr>
              <a:t>date of visit, arrival time and, where possible, departure time</a:t>
            </a:r>
            <a:endParaRPr lang="en-GB"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100" b="1" dirty="0" smtClean="0">
                <a:effectLst/>
                <a:latin typeface="Calibri" panose="020F0502020204030204" pitchFamily="34" charset="0"/>
                <a:ea typeface="Calibri" panose="020F0502020204030204" pitchFamily="34" charset="0"/>
                <a:cs typeface="Calibri" panose="020F0502020204030204" pitchFamily="34" charset="0"/>
              </a:rPr>
              <a:t/>
            </a:r>
            <a:br>
              <a:rPr lang="en-GB" sz="1100" b="1" dirty="0" smtClean="0">
                <a:effectLst/>
                <a:latin typeface="Calibri" panose="020F0502020204030204" pitchFamily="34" charset="0"/>
                <a:ea typeface="Calibri" panose="020F0502020204030204" pitchFamily="34" charset="0"/>
                <a:cs typeface="Calibri" panose="020F0502020204030204" pitchFamily="34" charset="0"/>
              </a:rPr>
            </a:br>
            <a:r>
              <a:rPr lang="en-GB" sz="1100" b="1" dirty="0" smtClean="0">
                <a:effectLst/>
                <a:latin typeface="Calibri" panose="020F0502020204030204" pitchFamily="34" charset="0"/>
                <a:ea typeface="Calibri" panose="020F0502020204030204" pitchFamily="34" charset="0"/>
                <a:cs typeface="Calibri" panose="020F0502020204030204" pitchFamily="34" charset="0"/>
              </a:rPr>
              <a:t>How long will you keep this information for?</a:t>
            </a:r>
            <a:endParaRPr lang="en-GB"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100" dirty="0" smtClean="0">
                <a:effectLst/>
                <a:latin typeface="Calibri" panose="020F0502020204030204" pitchFamily="34" charset="0"/>
                <a:ea typeface="Calibri" panose="020F0502020204030204" pitchFamily="34" charset="0"/>
                <a:cs typeface="Calibri" panose="020F0502020204030204" pitchFamily="34" charset="0"/>
              </a:rPr>
              <a:t>This information is to be collected at the point of entry to the </a:t>
            </a:r>
            <a:r>
              <a:rPr lang="en-GB" sz="1100" dirty="0" smtClean="0">
                <a:effectLst/>
                <a:latin typeface="Calibri" panose="020F0502020204030204" pitchFamily="34" charset="0"/>
                <a:ea typeface="Calibri" panose="020F0502020204030204" pitchFamily="34" charset="0"/>
                <a:cs typeface="Calibri" panose="020F0502020204030204" pitchFamily="34" charset="0"/>
              </a:rPr>
              <a:t>Walk and Talk, </a:t>
            </a:r>
            <a:r>
              <a:rPr lang="en-GB" sz="1100" dirty="0" smtClean="0">
                <a:effectLst/>
                <a:latin typeface="Calibri" panose="020F0502020204030204" pitchFamily="34" charset="0"/>
                <a:ea typeface="Calibri" panose="020F0502020204030204" pitchFamily="34" charset="0"/>
                <a:cs typeface="Calibri" panose="020F0502020204030204" pitchFamily="34" charset="0"/>
              </a:rPr>
              <a:t>and to support NHS Test and Trace, the records will be kept for 21 days.  After this point the information will be securely disposed of.  It is 21 days because of the </a:t>
            </a:r>
            <a:r>
              <a:rPr lang="en-GB" sz="1100" dirty="0" smtClean="0">
                <a:solidFill>
                  <a:srgbClr val="0B0C0C"/>
                </a:solidFill>
                <a:effectLst/>
                <a:latin typeface="Calibri" panose="020F0502020204030204" pitchFamily="34" charset="0"/>
                <a:ea typeface="Calibri" panose="020F0502020204030204" pitchFamily="34" charset="0"/>
                <a:cs typeface="Calibri" panose="020F0502020204030204" pitchFamily="34" charset="0"/>
              </a:rPr>
              <a:t>incubation period for COVID-19 (which can be up to 14 days) and an additional 7 days to allow time for testing and tracing.</a:t>
            </a:r>
            <a:endParaRPr lang="en-GB"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100" b="1" dirty="0" smtClean="0">
                <a:effectLst/>
                <a:latin typeface="Calibri" panose="020F0502020204030204" pitchFamily="34" charset="0"/>
                <a:ea typeface="Calibri" panose="020F0502020204030204" pitchFamily="34" charset="0"/>
                <a:cs typeface="Calibri" panose="020F0502020204030204" pitchFamily="34" charset="0"/>
              </a:rPr>
              <a:t>What will you do with this information?</a:t>
            </a:r>
            <a:endParaRPr lang="en-GB"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100" dirty="0" smtClean="0">
                <a:solidFill>
                  <a:srgbClr val="0B0C0C"/>
                </a:solidFill>
                <a:effectLst/>
                <a:latin typeface="Calibri" panose="020F0502020204030204" pitchFamily="34" charset="0"/>
                <a:ea typeface="Calibri" panose="020F0502020204030204" pitchFamily="34" charset="0"/>
                <a:cs typeface="Calibri" panose="020F0502020204030204" pitchFamily="34" charset="0"/>
              </a:rPr>
              <a:t>The data that we are asking </a:t>
            </a:r>
            <a:r>
              <a:rPr lang="en-GB" sz="1100" dirty="0" smtClean="0">
                <a:solidFill>
                  <a:srgbClr val="0B0C0C"/>
                </a:solidFill>
                <a:effectLst/>
                <a:latin typeface="Calibri" panose="020F0502020204030204" pitchFamily="34" charset="0"/>
                <a:ea typeface="Calibri" panose="020F0502020204030204" pitchFamily="34" charset="0"/>
                <a:cs typeface="Calibri" panose="020F0502020204030204" pitchFamily="34" charset="0"/>
              </a:rPr>
              <a:t>to </a:t>
            </a:r>
            <a:r>
              <a:rPr lang="en-GB" sz="1100" dirty="0" smtClean="0">
                <a:solidFill>
                  <a:srgbClr val="0B0C0C"/>
                </a:solidFill>
                <a:effectLst/>
                <a:latin typeface="Calibri" panose="020F0502020204030204" pitchFamily="34" charset="0"/>
                <a:ea typeface="Calibri" panose="020F0502020204030204" pitchFamily="34" charset="0"/>
                <a:cs typeface="Calibri" panose="020F0502020204030204" pitchFamily="34" charset="0"/>
              </a:rPr>
              <a:t>collect is personal data and will be handled in accordance with GDPR to protect the privacy of all staff, customers and visitors. </a:t>
            </a:r>
            <a:r>
              <a:rPr lang="en-GB" sz="1100" dirty="0" smtClean="0">
                <a:effectLst/>
                <a:latin typeface="Calibri" panose="020F0502020204030204" pitchFamily="34" charset="0"/>
                <a:ea typeface="Calibri" panose="020F0502020204030204" pitchFamily="34" charset="0"/>
                <a:cs typeface="Calibri" panose="020F0502020204030204" pitchFamily="34" charset="0"/>
              </a:rPr>
              <a:t>  </a:t>
            </a:r>
            <a:endParaRPr lang="en-GB"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100" dirty="0" smtClean="0">
                <a:solidFill>
                  <a:srgbClr val="0B0C0C"/>
                </a:solidFill>
                <a:effectLst/>
                <a:latin typeface="Calibri" panose="020F0502020204030204" pitchFamily="34" charset="0"/>
                <a:ea typeface="Calibri" panose="020F0502020204030204" pitchFamily="34" charset="0"/>
                <a:cs typeface="Calibri" panose="020F0502020204030204" pitchFamily="34" charset="0"/>
              </a:rPr>
              <a:t>GDPR allows us to request contact information from staff, customers and visitors and share it with NHS Test and Trace to help minimise the transmission of COVID-19 and support public health and safety.  It is not necessary to seek consent from each person, but </a:t>
            </a:r>
            <a:r>
              <a:rPr lang="en-GB" sz="1100" dirty="0" smtClean="0">
                <a:solidFill>
                  <a:srgbClr val="0B0C0C"/>
                </a:solidFill>
                <a:effectLst/>
                <a:latin typeface="Calibri" panose="020F0502020204030204" pitchFamily="34" charset="0"/>
                <a:ea typeface="Calibri" panose="020F0502020204030204" pitchFamily="34" charset="0"/>
                <a:cs typeface="Calibri" panose="020F0502020204030204" pitchFamily="34" charset="0"/>
              </a:rPr>
              <a:t>the </a:t>
            </a:r>
            <a:r>
              <a:rPr lang="en-GB" sz="1100" dirty="0" smtClean="0">
                <a:solidFill>
                  <a:srgbClr val="0B0C0C"/>
                </a:solidFill>
                <a:effectLst/>
                <a:latin typeface="Calibri" panose="020F0502020204030204" pitchFamily="34" charset="0"/>
                <a:ea typeface="Calibri" panose="020F0502020204030204" pitchFamily="34" charset="0"/>
                <a:cs typeface="Calibri" panose="020F0502020204030204" pitchFamily="34" charset="0"/>
              </a:rPr>
              <a:t>information is being collected in case it is needed.   </a:t>
            </a:r>
            <a:endParaRPr lang="en-GB"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100" b="1" dirty="0" smtClean="0">
                <a:effectLst/>
                <a:latin typeface="Calibri" panose="020F0502020204030204" pitchFamily="34" charset="0"/>
                <a:ea typeface="Calibri" panose="020F0502020204030204" pitchFamily="34" charset="0"/>
                <a:cs typeface="Calibri" panose="020F0502020204030204" pitchFamily="34" charset="0"/>
              </a:rPr>
              <a:t>NHS Test and Trace</a:t>
            </a:r>
            <a:endParaRPr lang="en-GB"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100" dirty="0" smtClean="0">
                <a:solidFill>
                  <a:srgbClr val="0B0C0C"/>
                </a:solidFill>
                <a:effectLst/>
                <a:latin typeface="Calibri" panose="020F0502020204030204" pitchFamily="34" charset="0"/>
                <a:ea typeface="Times New Roman" panose="02020603050405020304" pitchFamily="18" charset="0"/>
                <a:cs typeface="Calibri" panose="020F0502020204030204" pitchFamily="34" charset="0"/>
              </a:rPr>
              <a:t>NHS Test and Trace will ask for these records only where it is necessary. For example, if this premises has been identified as the location of a potential COVID-19 </a:t>
            </a:r>
            <a:r>
              <a:rPr lang="en-GB" sz="1100" dirty="0" smtClean="0">
                <a:solidFill>
                  <a:srgbClr val="0B0C0C"/>
                </a:solidFill>
                <a:effectLst/>
                <a:latin typeface="Calibri" panose="020F0502020204030204" pitchFamily="34" charset="0"/>
                <a:ea typeface="Times New Roman" panose="02020603050405020304" pitchFamily="18" charset="0"/>
                <a:cs typeface="Calibri" panose="020F0502020204030204" pitchFamily="34" charset="0"/>
              </a:rPr>
              <a:t>outbreak.</a:t>
            </a:r>
          </a:p>
          <a:p>
            <a:pPr algn="just">
              <a:lnSpc>
                <a:spcPct val="107000"/>
              </a:lnSpc>
              <a:spcAft>
                <a:spcPts val="800"/>
              </a:spcAft>
            </a:pPr>
            <a:r>
              <a:rPr lang="en-GB" sz="1100" dirty="0" smtClean="0">
                <a:solidFill>
                  <a:srgbClr val="0B0C0C"/>
                </a:solidFill>
                <a:effectLst/>
                <a:latin typeface="Calibri" panose="020F0502020204030204" pitchFamily="34" charset="0"/>
                <a:ea typeface="Times New Roman" panose="02020603050405020304" pitchFamily="18" charset="0"/>
                <a:cs typeface="Calibri" panose="020F0502020204030204" pitchFamily="34" charset="0"/>
              </a:rPr>
              <a:t>NHS </a:t>
            </a:r>
            <a:r>
              <a:rPr lang="en-GB" sz="1100" dirty="0" smtClean="0">
                <a:solidFill>
                  <a:srgbClr val="0B0C0C"/>
                </a:solidFill>
                <a:effectLst/>
                <a:latin typeface="Calibri" panose="020F0502020204030204" pitchFamily="34" charset="0"/>
                <a:ea typeface="Times New Roman" panose="02020603050405020304" pitchFamily="18" charset="0"/>
                <a:cs typeface="Calibri" panose="020F0502020204030204" pitchFamily="34" charset="0"/>
              </a:rPr>
              <a:t>Test and Trace will handle all data according to the highest ethical and security standards and ensure it is used only for the purposes of protecting public health, including minimising the transmission of COVID-19.</a:t>
            </a:r>
            <a:endParaRPr lang="en-GB"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100" u="sng" dirty="0" smtClean="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2"/>
              </a:rPr>
              <a:t>https://www.gov.uk/guidance/maintaining-records-of-staff-customers-and-visitors-to-support-nhs-test-and-trace#information-to-collect</a:t>
            </a:r>
            <a:r>
              <a:rPr lang="en-GB" sz="1100" dirty="0" smtClean="0">
                <a:effectLst/>
                <a:latin typeface="Calibri" panose="020F0502020204030204" pitchFamily="34" charset="0"/>
                <a:ea typeface="Calibri" panose="020F0502020204030204" pitchFamily="34" charset="0"/>
                <a:cs typeface="Calibri" panose="020F0502020204030204" pitchFamily="34" charset="0"/>
              </a:rPr>
              <a:t> (accessed 18</a:t>
            </a:r>
            <a:r>
              <a:rPr lang="en-GB" sz="1100" baseline="30000" dirty="0" smtClean="0">
                <a:effectLst/>
                <a:latin typeface="Calibri" panose="020F0502020204030204" pitchFamily="34" charset="0"/>
                <a:ea typeface="Calibri" panose="020F0502020204030204" pitchFamily="34" charset="0"/>
                <a:cs typeface="Calibri" panose="020F0502020204030204" pitchFamily="34" charset="0"/>
              </a:rPr>
              <a:t>th</a:t>
            </a:r>
            <a:r>
              <a:rPr lang="en-GB" sz="1100" dirty="0" smtClean="0">
                <a:effectLst/>
                <a:latin typeface="Calibri" panose="020F0502020204030204" pitchFamily="34" charset="0"/>
                <a:ea typeface="Calibri" panose="020F0502020204030204" pitchFamily="34" charset="0"/>
                <a:cs typeface="Calibri" panose="020F0502020204030204" pitchFamily="34" charset="0"/>
              </a:rPr>
              <a:t> March 2021)</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p:cNvSpPr txBox="1"/>
          <p:nvPr/>
        </p:nvSpPr>
        <p:spPr>
          <a:xfrm>
            <a:off x="79513" y="372427"/>
            <a:ext cx="3694014" cy="369332"/>
          </a:xfrm>
          <a:prstGeom prst="rect">
            <a:avLst/>
          </a:prstGeom>
          <a:noFill/>
        </p:spPr>
        <p:txBody>
          <a:bodyPr wrap="square" rtlCol="0">
            <a:spAutoFit/>
          </a:bodyPr>
          <a:lstStyle/>
          <a:p>
            <a:r>
              <a:rPr lang="en-GB" b="1" dirty="0" smtClean="0"/>
              <a:t>Test and Trace Privacy Notice</a:t>
            </a:r>
            <a:endParaRPr lang="en-GB" b="1" dirty="0"/>
          </a:p>
        </p:txBody>
      </p:sp>
    </p:spTree>
    <p:extLst>
      <p:ext uri="{BB962C8B-B14F-4D97-AF65-F5344CB8AC3E}">
        <p14:creationId xmlns:p14="http://schemas.microsoft.com/office/powerpoint/2010/main" val="15804354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570</Words>
  <Application>Microsoft Office PowerPoint</Application>
  <PresentationFormat>Widescreen</PresentationFormat>
  <Paragraphs>37</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Symbol</vt:lpstr>
      <vt:lpstr>Times New Roman</vt:lpstr>
      <vt:lpstr>Office Theme</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Emma Collins</dc:creator>
  <cp:lastModifiedBy>Emma Collins</cp:lastModifiedBy>
  <cp:revision>9</cp:revision>
  <dcterms:created xsi:type="dcterms:W3CDTF">2020-09-14T15:58:40Z</dcterms:created>
  <dcterms:modified xsi:type="dcterms:W3CDTF">2021-03-22T16:13:48Z</dcterms:modified>
</cp:coreProperties>
</file>